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324" r:id="rId4"/>
    <p:sldId id="262" r:id="rId5"/>
    <p:sldId id="273" r:id="rId6"/>
    <p:sldId id="325" r:id="rId7"/>
    <p:sldId id="274" r:id="rId8"/>
    <p:sldId id="315" r:id="rId9"/>
    <p:sldId id="275" r:id="rId10"/>
    <p:sldId id="316" r:id="rId11"/>
    <p:sldId id="277" r:id="rId12"/>
    <p:sldId id="276" r:id="rId13"/>
    <p:sldId id="288" r:id="rId14"/>
    <p:sldId id="296" r:id="rId15"/>
    <p:sldId id="260" r:id="rId16"/>
    <p:sldId id="271" r:id="rId17"/>
    <p:sldId id="299" r:id="rId18"/>
    <p:sldId id="261" r:id="rId19"/>
    <p:sldId id="279" r:id="rId20"/>
    <p:sldId id="270" r:id="rId21"/>
    <p:sldId id="278" r:id="rId22"/>
    <p:sldId id="292" r:id="rId23"/>
    <p:sldId id="293" r:id="rId24"/>
    <p:sldId id="294" r:id="rId25"/>
    <p:sldId id="310" r:id="rId26"/>
    <p:sldId id="319" r:id="rId27"/>
    <p:sldId id="280" r:id="rId28"/>
    <p:sldId id="282" r:id="rId29"/>
    <p:sldId id="283" r:id="rId30"/>
    <p:sldId id="285" r:id="rId31"/>
    <p:sldId id="286" r:id="rId32"/>
    <p:sldId id="289" r:id="rId33"/>
    <p:sldId id="287" r:id="rId34"/>
    <p:sldId id="295" r:id="rId35"/>
    <p:sldId id="298" r:id="rId36"/>
    <p:sldId id="311" r:id="rId37"/>
    <p:sldId id="320" r:id="rId38"/>
    <p:sldId id="322" r:id="rId39"/>
    <p:sldId id="321" r:id="rId40"/>
    <p:sldId id="300" r:id="rId41"/>
    <p:sldId id="305" r:id="rId42"/>
    <p:sldId id="301" r:id="rId43"/>
    <p:sldId id="302" r:id="rId44"/>
    <p:sldId id="308" r:id="rId45"/>
    <p:sldId id="306" r:id="rId46"/>
    <p:sldId id="307" r:id="rId47"/>
    <p:sldId id="318" r:id="rId48"/>
    <p:sldId id="323" r:id="rId49"/>
    <p:sldId id="291" r:id="rId50"/>
    <p:sldId id="257" r:id="rId51"/>
    <p:sldId id="258" r:id="rId52"/>
    <p:sldId id="317" r:id="rId53"/>
    <p:sldId id="263" r:id="rId54"/>
    <p:sldId id="284" r:id="rId55"/>
    <p:sldId id="309" r:id="rId56"/>
    <p:sldId id="290" r:id="rId57"/>
    <p:sldId id="31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93" d="100"/>
          <a:sy n="93" d="100"/>
        </p:scale>
        <p:origin x="941"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6/7/2023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6/7/2023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6/7/2023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7.wmf"/><Relationship Id="rId7"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8.wmf"/><Relationship Id="rId4" Type="http://schemas.openxmlformats.org/officeDocument/2006/relationships/oleObject" Target="../embeddings/oleObject2.bin"/><Relationship Id="rId9" Type="http://schemas.openxmlformats.org/officeDocument/2006/relationships/image" Target="../media/image10.wmf"/></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14.wmf"/></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wmf"/><Relationship Id="rId7" Type="http://schemas.openxmlformats.org/officeDocument/2006/relationships/image" Target="../media/image4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6.w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9.wmf"/><Relationship Id="rId4" Type="http://schemas.openxmlformats.org/officeDocument/2006/relationships/oleObject" Target="../embeddings/oleObject12.bin"/><Relationship Id="rId9" Type="http://schemas.openxmlformats.org/officeDocument/2006/relationships/image" Target="../media/image51.wmf"/></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3.wmf"/><Relationship Id="rId4"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57.wmf"/><Relationship Id="rId4" Type="http://schemas.openxmlformats.org/officeDocument/2006/relationships/oleObject" Target="../embeddings/oleObject19.bin"/><Relationship Id="rId9" Type="http://schemas.openxmlformats.org/officeDocument/2006/relationships/image" Target="../media/image59.wmf"/></Relationships>
</file>

<file path=ppt/slides/_rels/slide45.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47.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4.wmf"/><Relationship Id="rId4" Type="http://schemas.openxmlformats.org/officeDocument/2006/relationships/oleObject" Target="../embeddings/oleObject25.bin"/></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wmf"/><Relationship Id="rId4" Type="http://schemas.openxmlformats.org/officeDocument/2006/relationships/oleObject" Target="../embeddings/oleObject26.bin"/></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sz="2000" b="1" dirty="0">
                <a:solidFill>
                  <a:srgbClr val="0070C0"/>
                </a:solidFill>
                <a:latin typeface="微软雅黑" panose="020B0503020204020204" pitchFamily="34" charset="-122"/>
                <a:ea typeface="微软雅黑" panose="020B0503020204020204" pitchFamily="34" charset="-122"/>
              </a:rPr>
              <a:t>2023</a:t>
            </a:r>
            <a:r>
              <a:rPr lang="zh-CN" altLang="en-US" sz="2000" b="1" dirty="0">
                <a:solidFill>
                  <a:srgbClr val="0070C0"/>
                </a:solidFill>
                <a:latin typeface="微软雅黑" panose="020B0503020204020204" pitchFamily="34" charset="-122"/>
                <a:ea typeface="微软雅黑" panose="020B0503020204020204" pitchFamily="34" charset="-122"/>
              </a:rPr>
              <a:t>年</a:t>
            </a: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月</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225k</a:t>
            </a:r>
            <a:r>
              <a:rPr lang="zh-CN" altLang="en-US" sz="2300" b="1" dirty="0">
                <a:latin typeface="微软雅黑" panose="020B0503020204020204" pitchFamily="34" charset="-122"/>
                <a:ea typeface="微软雅黑" panose="020B0503020204020204" pitchFamily="34" charset="-122"/>
              </a:rPr>
              <a:t> 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性能基准测试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虽然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altLang="zh-CN" sz="4800" dirty="0">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Chroma </a:t>
            </a:r>
            <a:r>
              <a:rPr lang="zh-CN" altLang="en-US" sz="4800" dirty="0">
                <a:latin typeface="微软雅黑" panose="020B0503020204020204" pitchFamily="34" charset="-122"/>
                <a:ea typeface="微软雅黑" panose="020B0503020204020204" pitchFamily="34" charset="-122"/>
              </a:rPr>
              <a:t>向量检索直接引用：</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HttpClient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Linux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 放弃</a:t>
            </a:r>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通用客户端管理工具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通用客户端管理工具，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4244873032"/>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A36D-1C6A-DED6-6C9E-D000F5780676}"/>
              </a:ext>
            </a:extLst>
          </p:cNvPr>
          <p:cNvSpPr>
            <a:spLocks noGrp="1"/>
          </p:cNvSpPr>
          <p:nvPr>
            <p:ph type="title"/>
          </p:nvPr>
        </p:nvSpPr>
        <p:spPr>
          <a:xfrm>
            <a:off x="756464" y="90853"/>
            <a:ext cx="8596668" cy="705394"/>
          </a:xfrm>
        </p:spPr>
        <p:txBody>
          <a:bodyPr/>
          <a:lstStyle/>
          <a:p>
            <a:r>
              <a:rPr lang="zh-CN" altLang="en-US" b="0" i="0" dirty="0">
                <a:solidFill>
                  <a:srgbClr val="00B38A"/>
                </a:solidFill>
                <a:effectLst/>
                <a:latin typeface="Avenir"/>
              </a:rPr>
              <a:t>向量数据库技术</a:t>
            </a:r>
            <a:endParaRPr lang="en-US" dirty="0"/>
          </a:p>
        </p:txBody>
      </p:sp>
      <p:sp>
        <p:nvSpPr>
          <p:cNvPr id="3" name="Content Placeholder 2">
            <a:extLst>
              <a:ext uri="{FF2B5EF4-FFF2-40B4-BE49-F238E27FC236}">
                <a16:creationId xmlns:a16="http://schemas.microsoft.com/office/drawing/2014/main" id="{86A4C49C-BC19-7159-F04E-113440A861E7}"/>
              </a:ext>
            </a:extLst>
          </p:cNvPr>
          <p:cNvSpPr>
            <a:spLocks noGrp="1"/>
          </p:cNvSpPr>
          <p:nvPr>
            <p:ph idx="1"/>
          </p:nvPr>
        </p:nvSpPr>
        <p:spPr>
          <a:xfrm>
            <a:off x="726384" y="796247"/>
            <a:ext cx="6716997" cy="5970900"/>
          </a:xfrm>
        </p:spPr>
        <p:txBody>
          <a:bodyPr>
            <a:normAutofit fontScale="92500" lnSpcReduction="10000"/>
          </a:bodyPr>
          <a:lstStyle/>
          <a:p>
            <a:pPr algn="just"/>
            <a:r>
              <a:rPr lang="zh-CN" altLang="en-US" b="0" i="0" dirty="0">
                <a:solidFill>
                  <a:srgbClr val="4A4A4A"/>
                </a:solidFill>
                <a:effectLst/>
                <a:latin typeface="微软雅黑" panose="020B0503020204020204" pitchFamily="34" charset="-122"/>
                <a:ea typeface="微软雅黑" panose="020B0503020204020204" pitchFamily="34" charset="-122"/>
              </a:rPr>
              <a:t>在传统的关系型数据库中，数据通常以表格为形式来存储。然而，随着 </a:t>
            </a:r>
            <a:r>
              <a:rPr lang="en-US" altLang="zh-CN" b="0" i="0" dirty="0">
                <a:solidFill>
                  <a:srgbClr val="4A4A4A"/>
                </a:solidFill>
                <a:effectLst/>
                <a:latin typeface="微软雅黑" panose="020B0503020204020204" pitchFamily="34" charset="-122"/>
                <a:ea typeface="微软雅黑" panose="020B0503020204020204" pitchFamily="34" charset="-122"/>
              </a:rPr>
              <a:t>AI </a:t>
            </a:r>
            <a:r>
              <a:rPr lang="zh-CN" altLang="en-US" b="0" i="0" dirty="0">
                <a:solidFill>
                  <a:srgbClr val="4A4A4A"/>
                </a:solidFill>
                <a:effectLst/>
                <a:latin typeface="微软雅黑" panose="020B0503020204020204" pitchFamily="34" charset="-122"/>
                <a:ea typeface="微软雅黑" panose="020B0503020204020204" pitchFamily="34" charset="-122"/>
              </a:rPr>
              <a:t>时代的到来，我们面临着图像、音频和文本等海量的非结构化数据。这些数据无法简单地以表格形式存储，而是需要通过机器学习算法从这些数据中提取出以向量为表示形式的“</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特征</a:t>
            </a:r>
            <a:r>
              <a:rPr lang="zh-CN" altLang="en-US" b="0" i="0" dirty="0">
                <a:solidFill>
                  <a:srgbClr val="4A4A4A"/>
                </a:solidFill>
                <a:effectLst/>
                <a:latin typeface="微软雅黑" panose="020B0503020204020204" pitchFamily="34" charset="-122"/>
                <a:ea typeface="微软雅黑" panose="020B0503020204020204" pitchFamily="34" charset="-122"/>
              </a:rPr>
              <a:t>”。向量数据库的兴起便是为了解决对这些向量进行存储与计算的问题。</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向量数据库的核心在于对数据的索引。使用倒排索引等技术，向量数据库可以通过将向量的特征进行分组和索引，以实现高效的相似性搜索。同时，向量量化技术可以帮助向量数据库将高维向量映射到低维空间，从而减少存储和计算成本。基于索引技术，向量数据库通过自身的各类向量操作，如向量相加、相似度计算和聚类分析等，使得用户能够对向量进行高效搜索。</a:t>
            </a:r>
          </a:p>
          <a:p>
            <a:pPr algn="just"/>
            <a:r>
              <a:rPr lang="zh-CN" altLang="en-US" b="0" i="0" dirty="0">
                <a:solidFill>
                  <a:srgbClr val="4A4A4A"/>
                </a:solidFill>
                <a:effectLst/>
                <a:latin typeface="微软雅黑" panose="020B0503020204020204" pitchFamily="34" charset="-122"/>
                <a:ea typeface="微软雅黑" panose="020B0503020204020204" pitchFamily="34" charset="-122"/>
              </a:rPr>
              <a:t>至于向量数据库的底层存储，实际上相比于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索引技术</a:t>
            </a:r>
            <a:r>
              <a:rPr lang="zh-CN" altLang="en-US" b="0" i="0" dirty="0">
                <a:solidFill>
                  <a:srgbClr val="4A4A4A"/>
                </a:solidFill>
                <a:effectLst/>
                <a:latin typeface="微软雅黑" panose="020B0503020204020204" pitchFamily="34" charset="-122"/>
                <a:ea typeface="微软雅黑" panose="020B0503020204020204" pitchFamily="34" charset="-122"/>
              </a:rPr>
              <a:t>来说，显得不那么重要。事实上，很多数据库都可以直接添加索引模块来实现高效向量搜索。而现有数据库，尤其是基于</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列式存储</a:t>
            </a:r>
            <a:r>
              <a:rPr lang="zh-CN" altLang="en-US" b="0" i="0" dirty="0">
                <a:solidFill>
                  <a:srgbClr val="4A4A4A"/>
                </a:solidFill>
                <a:effectLst/>
                <a:latin typeface="微软雅黑" panose="020B0503020204020204" pitchFamily="34" charset="-122"/>
                <a:ea typeface="微软雅黑" panose="020B0503020204020204" pitchFamily="34" charset="-122"/>
              </a:rPr>
              <a:t>的实时分析数据库，本身便具有卓越的数据压缩率。对于向量数据而言，由于每个向量都是由大量的维度组成，通过</a:t>
            </a:r>
            <a:r>
              <a:rPr lang="zh-CN" altLang="en-US" b="0" i="0" dirty="0">
                <a:solidFill>
                  <a:srgbClr val="4A4A4A"/>
                </a:solidFill>
                <a:effectLst/>
                <a:highlight>
                  <a:srgbClr val="FFFF00"/>
                </a:highlight>
                <a:latin typeface="微软雅黑" panose="020B0503020204020204" pitchFamily="34" charset="-122"/>
                <a:ea typeface="微软雅黑" panose="020B0503020204020204" pitchFamily="34" charset="-122"/>
              </a:rPr>
              <a:t>列存储</a:t>
            </a:r>
            <a:r>
              <a:rPr lang="zh-CN" altLang="en-US" b="0" i="0" dirty="0">
                <a:solidFill>
                  <a:srgbClr val="4A4A4A"/>
                </a:solidFill>
                <a:effectLst/>
                <a:latin typeface="微软雅黑" panose="020B0503020204020204" pitchFamily="34" charset="-122"/>
                <a:ea typeface="微软雅黑" panose="020B0503020204020204" pitchFamily="34" charset="-122"/>
              </a:rPr>
              <a:t>可以将相同维度的数据连续存储，从而提高存储效率和查询性能。此外，列存数据库还能够针对列级别的操作进行优化，如向量相似性计算和聚合操作。</a:t>
            </a:r>
            <a:endParaRPr lang="en-US" altLang="zh-CN" b="0" i="0" dirty="0">
              <a:solidFill>
                <a:srgbClr val="4A4A4A"/>
              </a:solidFill>
              <a:effectLst/>
              <a:latin typeface="微软雅黑" panose="020B0503020204020204" pitchFamily="34" charset="-122"/>
              <a:ea typeface="微软雅黑" panose="020B0503020204020204" pitchFamily="34" charset="-122"/>
            </a:endParaRPr>
          </a:p>
          <a:p>
            <a:pPr lvl="1" algn="just"/>
            <a:r>
              <a:rPr lang="zh-CN" altLang="en-US" b="0" i="0" dirty="0">
                <a:solidFill>
                  <a:srgbClr val="4A4A4A"/>
                </a:solidFill>
                <a:effectLst/>
                <a:latin typeface="微软雅黑" panose="020B0503020204020204" pitchFamily="34" charset="-122"/>
                <a:ea typeface="微软雅黑" panose="020B0503020204020204" pitchFamily="34" charset="-122"/>
              </a:rPr>
              <a:t>这也是为什么网络上纷纷流传新晋向量数据库 </a:t>
            </a:r>
            <a:r>
              <a:rPr lang="en-US" altLang="zh-CN" b="0" i="0" dirty="0">
                <a:solidFill>
                  <a:srgbClr val="4A4A4A"/>
                </a:solidFill>
                <a:effectLst/>
                <a:latin typeface="微软雅黑" panose="020B0503020204020204" pitchFamily="34" charset="-122"/>
                <a:ea typeface="微软雅黑" panose="020B0503020204020204" pitchFamily="34" charset="-122"/>
              </a:rPr>
              <a:t>Chroma“</a:t>
            </a:r>
            <a:r>
              <a:rPr lang="zh-CN" altLang="en-US" b="0" i="0" dirty="0">
                <a:solidFill>
                  <a:srgbClr val="4A4A4A"/>
                </a:solidFill>
                <a:effectLst/>
                <a:latin typeface="微软雅黑" panose="020B0503020204020204" pitchFamily="34" charset="-122"/>
                <a:ea typeface="微软雅黑" panose="020B0503020204020204" pitchFamily="34" charset="-122"/>
              </a:rPr>
              <a:t>仅仅”是在著名实时分析数据库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上封装了一层而已。当然，</a:t>
            </a:r>
            <a:r>
              <a:rPr lang="en-US" altLang="zh-CN" b="0" i="0" dirty="0">
                <a:solidFill>
                  <a:srgbClr val="4A4A4A"/>
                </a:solidFill>
                <a:effectLst/>
                <a:latin typeface="微软雅黑" panose="020B0503020204020204" pitchFamily="34" charset="-122"/>
                <a:ea typeface="微软雅黑" panose="020B0503020204020204" pitchFamily="34" charset="-122"/>
              </a:rPr>
              <a:t>Chroma </a:t>
            </a:r>
            <a:r>
              <a:rPr lang="zh-CN" altLang="en-US" b="0" i="0" dirty="0">
                <a:solidFill>
                  <a:srgbClr val="4A4A4A"/>
                </a:solidFill>
                <a:effectLst/>
                <a:latin typeface="微软雅黑" panose="020B0503020204020204" pitchFamily="34" charset="-122"/>
                <a:ea typeface="微软雅黑" panose="020B0503020204020204" pitchFamily="34" charset="-122"/>
              </a:rPr>
              <a:t>的联合创始人也出来澄清，表示他们会很快去除对 </a:t>
            </a:r>
            <a:r>
              <a:rPr lang="en-US" altLang="zh-CN" b="0" i="0" dirty="0" err="1">
                <a:solidFill>
                  <a:srgbClr val="4A4A4A"/>
                </a:solidFill>
                <a:effectLst/>
                <a:latin typeface="微软雅黑" panose="020B0503020204020204" pitchFamily="34" charset="-122"/>
                <a:ea typeface="微软雅黑" panose="020B0503020204020204" pitchFamily="34" charset="-122"/>
              </a:rPr>
              <a:t>ClickHouse</a:t>
            </a:r>
            <a:r>
              <a:rPr lang="en-US" altLang="zh-CN" b="0" i="0" dirty="0">
                <a:solidFill>
                  <a:srgbClr val="4A4A4A"/>
                </a:solidFill>
                <a:effectLst/>
                <a:latin typeface="微软雅黑" panose="020B0503020204020204" pitchFamily="34" charset="-122"/>
                <a:ea typeface="微软雅黑" panose="020B0503020204020204" pitchFamily="34" charset="-122"/>
              </a:rPr>
              <a:t> </a:t>
            </a:r>
            <a:r>
              <a:rPr lang="zh-CN" altLang="en-US" b="0" i="0" dirty="0">
                <a:solidFill>
                  <a:srgbClr val="4A4A4A"/>
                </a:solidFill>
                <a:effectLst/>
                <a:latin typeface="微软雅黑" panose="020B0503020204020204" pitchFamily="34" charset="-122"/>
                <a:ea typeface="微软雅黑" panose="020B0503020204020204" pitchFamily="34" charset="-122"/>
              </a:rPr>
              <a:t>的依赖。</a:t>
            </a:r>
          </a:p>
          <a:p>
            <a:endParaRPr 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F3B6BD2B-5DE7-A112-66BD-78DE3F8A0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627" y="1897212"/>
            <a:ext cx="4313319" cy="306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21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5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a:t>
            </a:r>
            <a:r>
              <a:rPr lang="zh-CN" altLang="en-US" b="1" dirty="0">
                <a:highlight>
                  <a:srgbClr val="FFFF00"/>
                </a:highlight>
                <a:latin typeface="微软雅黑" panose="020B0503020204020204" pitchFamily="34" charset="-122"/>
                <a:ea typeface="微软雅黑" panose="020B0503020204020204" pitchFamily="34" charset="-122"/>
              </a:rPr>
              <a:t>年</a:t>
            </a:r>
            <a:r>
              <a:rPr lang="en-US" altLang="zh-CN" b="1" dirty="0">
                <a:highlight>
                  <a:srgbClr val="FFFF00"/>
                </a:highlight>
                <a:latin typeface="微软雅黑" panose="020B0503020204020204" pitchFamily="34" charset="-122"/>
                <a:ea typeface="微软雅黑" panose="020B0503020204020204" pitchFamily="34" charset="-122"/>
              </a:rPr>
              <a:t>5</a:t>
            </a:r>
            <a:r>
              <a:rPr lang="zh-CN" altLang="en-US" b="1" dirty="0">
                <a:highlight>
                  <a:srgbClr val="FFFF00"/>
                </a:highlight>
                <a:latin typeface="微软雅黑" panose="020B0503020204020204" pitchFamily="34" charset="-122"/>
                <a:ea typeface="微软雅黑" panose="020B0503020204020204" pitchFamily="34" charset="-122"/>
              </a:rPr>
              <a:t>月（仅供参考）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茁壮成长期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a:t>
            </a:r>
            <a:r>
              <a:rPr lang="zh-CN" altLang="en-US" b="1">
                <a:latin typeface="微软雅黑" panose="020B0503020204020204" pitchFamily="34" charset="-122"/>
                <a:ea typeface="微软雅黑" panose="020B0503020204020204" pitchFamily="34" charset="-122"/>
              </a:rPr>
              <a:t>半岁 还</a:t>
            </a:r>
            <a:r>
              <a:rPr lang="zh-CN" altLang="en-US" b="1" dirty="0">
                <a:latin typeface="微软雅黑" panose="020B0503020204020204" pitchFamily="34" charset="-122"/>
                <a:ea typeface="微软雅黑" panose="020B0503020204020204" pitchFamily="34" charset="-122"/>
              </a:rPr>
              <a:t>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42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集成向量存取的选型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FBA2-7B2B-78CB-0938-4F61616DAD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04410B-EB73-284A-69FC-D094DFCBC51E}"/>
              </a:ext>
            </a:extLst>
          </p:cNvPr>
          <p:cNvPicPr>
            <a:picLocks noGrp="1" noChangeAspect="1"/>
          </p:cNvPicPr>
          <p:nvPr>
            <p:ph idx="1"/>
          </p:nvPr>
        </p:nvPicPr>
        <p:blipFill>
          <a:blip r:embed="rId2"/>
          <a:stretch>
            <a:fillRect/>
          </a:stretch>
        </p:blipFill>
        <p:spPr>
          <a:xfrm>
            <a:off x="769326" y="1395657"/>
            <a:ext cx="7836331" cy="5110650"/>
          </a:xfrm>
        </p:spPr>
      </p:pic>
    </p:spTree>
    <p:extLst>
      <p:ext uri="{BB962C8B-B14F-4D97-AF65-F5344CB8AC3E}">
        <p14:creationId xmlns:p14="http://schemas.microsoft.com/office/powerpoint/2010/main" val="2575673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625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在按笔画部首索引页相当于非聚集索引</a:t>
            </a:r>
            <a:r>
              <a:rPr lang="zh-CN" altLang="en-US" sz="2200" dirty="0">
                <a:solidFill>
                  <a:srgbClr val="292929"/>
                </a:solidFill>
                <a:latin typeface="微软雅黑" panose="020B0503020204020204" pitchFamily="34" charset="-122"/>
                <a:ea typeface="微软雅黑" panose="020B0503020204020204" pitchFamily="34" charset="-122"/>
              </a:rPr>
              <a:t>，按笔画顺序，找到部首，根据指示的页码分别跳跃找字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按索引键有序划分空间存储数据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只是可能导致数据与索引数据发生移动，因为不同索引键的预留空间亦不一定是连续存储的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C7D6-6C7E-B09B-235C-BE9EBF2FB734}"/>
              </a:ext>
            </a:extLst>
          </p:cNvPr>
          <p:cNvSpPr>
            <a:spLocks noGrp="1"/>
          </p:cNvSpPr>
          <p:nvPr>
            <p:ph type="title"/>
          </p:nvPr>
        </p:nvSpPr>
        <p:spPr/>
        <p:txBody>
          <a:bodyPr/>
          <a:lstStyle/>
          <a:p>
            <a:r>
              <a:rPr lang="zh-CN" altLang="en-US" dirty="0"/>
              <a:t>向量检索要解决的问题</a:t>
            </a:r>
            <a:endParaRPr lang="en-US" dirty="0"/>
          </a:p>
        </p:txBody>
      </p:sp>
      <p:sp>
        <p:nvSpPr>
          <p:cNvPr id="3" name="Content Placeholder 2">
            <a:extLst>
              <a:ext uri="{FF2B5EF4-FFF2-40B4-BE49-F238E27FC236}">
                <a16:creationId xmlns:a16="http://schemas.microsoft.com/office/drawing/2014/main" id="{D79456D0-DE50-7DFC-435D-E0A310261B5E}"/>
              </a:ext>
            </a:extLst>
          </p:cNvPr>
          <p:cNvSpPr>
            <a:spLocks noGrp="1"/>
          </p:cNvSpPr>
          <p:nvPr>
            <p:ph idx="1"/>
          </p:nvPr>
        </p:nvSpPr>
        <p:spPr>
          <a:xfrm>
            <a:off x="677334" y="1385181"/>
            <a:ext cx="8596668" cy="5296276"/>
          </a:xfrm>
        </p:spPr>
        <p:txBody>
          <a:bodyPr>
            <a:normAutofit/>
          </a:bodyPr>
          <a:lstStyle/>
          <a:p>
            <a:pPr latinLnBrk="1"/>
            <a:r>
              <a:rPr lang="zh-CN" altLang="en-US" dirty="0">
                <a:effectLst/>
                <a:latin typeface="微软雅黑" panose="020B0503020204020204" pitchFamily="34" charset="-122"/>
                <a:ea typeface="微软雅黑" panose="020B0503020204020204" pitchFamily="34" charset="-122"/>
              </a:rPr>
              <a:t>向量检索从本质上讲，其思维框架和传统的检索方法</a:t>
            </a:r>
          </a:p>
          <a:p>
            <a:pPr lvl="1" latinLnBrk="1"/>
            <a:r>
              <a:rPr lang="zh-CN" altLang="en-US" sz="1800" dirty="0">
                <a:effectLst/>
                <a:latin typeface="微软雅黑" panose="020B0503020204020204" pitchFamily="34" charset="-122"/>
                <a:ea typeface="微软雅黑" panose="020B0503020204020204" pitchFamily="34" charset="-122"/>
              </a:rPr>
              <a:t>减少候选向量集</a:t>
            </a:r>
          </a:p>
          <a:p>
            <a:pPr marL="857250" lvl="2" indent="0" latinLnBrk="1">
              <a:buNone/>
            </a:pPr>
            <a:r>
              <a:rPr lang="zh-CN" altLang="en-US" dirty="0">
                <a:effectLst/>
                <a:latin typeface="微软雅黑" panose="020B0503020204020204" pitchFamily="34" charset="-122"/>
                <a:ea typeface="微软雅黑" panose="020B0503020204020204" pitchFamily="34" charset="-122"/>
              </a:rPr>
              <a:t>和传统的文本检索类似，向量检索也需要某种索引结构来避免在全量的数据上做匹配，传统文本检索是通过倒排索引来过滤掉无关文档，而向量检索是通过对向量建立索引结构来绕过不相关的向量，本文重点讨论相关的向量索引结构。</a:t>
            </a:r>
          </a:p>
          <a:p>
            <a:pPr lvl="1" latinLnBrk="1"/>
            <a:r>
              <a:rPr lang="zh-CN" altLang="en-US" sz="1800" dirty="0">
                <a:effectLst/>
                <a:latin typeface="微软雅黑" panose="020B0503020204020204" pitchFamily="34" charset="-122"/>
                <a:ea typeface="微软雅黑" panose="020B0503020204020204" pitchFamily="34" charset="-122"/>
              </a:rPr>
              <a:t>降低单个向量计算的复杂度</a:t>
            </a:r>
            <a:endParaRPr lang="en-US" altLang="zh-CN" sz="1800" dirty="0">
              <a:effectLst/>
              <a:latin typeface="微软雅黑" panose="020B0503020204020204" pitchFamily="34" charset="-122"/>
              <a:ea typeface="微软雅黑" panose="020B0503020204020204" pitchFamily="34" charset="-122"/>
            </a:endParaRPr>
          </a:p>
          <a:p>
            <a:pPr marL="857250" lvl="2" indent="0" latinLnBrk="1">
              <a:buNone/>
            </a:pPr>
            <a:r>
              <a:rPr lang="zh-CN" altLang="en-US" dirty="0">
                <a:latin typeface="微软雅黑" panose="020B0503020204020204" pitchFamily="34" charset="-122"/>
                <a:ea typeface="微软雅黑" panose="020B0503020204020204" pitchFamily="34" charset="-122"/>
              </a:rPr>
              <a:t>传统文本检索在排序时通常会采用漏斗模型，上层计算比较轻量，越往下计算越精</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细，但随着过滤的进行，需要计算的文档数也逐级下降，对高维向量而言，单个向量的计算量还是比较重，通常会对向量进行量化，对向量做近似计算，最后在一个很小的数据集上做原始向量的排序。</a:t>
            </a:r>
          </a:p>
          <a:p>
            <a:br>
              <a:rPr lang="zh-CN" altLang="en-US" dirty="0">
                <a:effectLst/>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6376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列式存储索</a:t>
            </a:r>
            <a:r>
              <a:rPr lang="zh-CN" altLang="en-US" sz="2800" b="1" dirty="0">
                <a:latin typeface="微软雅黑" panose="020B0503020204020204" pitchFamily="34" charset="-122"/>
                <a:ea typeface="微软雅黑" panose="020B0503020204020204" pitchFamily="34" charset="-122"/>
              </a:rPr>
              <a:t>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17335</TotalTime>
  <Words>8448</Words>
  <Application>Microsoft Office PowerPoint</Application>
  <PresentationFormat>Widescreen</PresentationFormat>
  <Paragraphs>642</Paragraphs>
  <Slides>57</Slides>
  <Notes>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57</vt:i4>
      </vt:variant>
    </vt:vector>
  </HeadingPairs>
  <TitlesOfParts>
    <vt:vector size="65" baseType="lpstr">
      <vt:lpstr>Avenir</vt: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向量数据库技术</vt:lpstr>
      <vt:lpstr>向量语义相似相关概念</vt:lpstr>
      <vt:lpstr>回顾传统数据库索引</vt:lpstr>
      <vt:lpstr>向量检索要解决的问题</vt:lpstr>
      <vt:lpstr>向量(数据库)列式存储索引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关于 Redis 和 PgSQL</vt:lpstr>
      <vt:lpstr>本次产品评测结果排名及点评@2023年5月（仅供参考）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PowerPoint Presentation</vt:lpstr>
      <vt:lpstr>实操提示</vt:lpstr>
      <vt:lpstr>其他产品Azure SaaS: Redis Enterprise + RediSearch + East US</vt:lpstr>
      <vt:lpstr>其他产品Azure SaaS: PostgreSQL 放弃</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1642</cp:revision>
  <dcterms:created xsi:type="dcterms:W3CDTF">2023-04-24T08:38:56Z</dcterms:created>
  <dcterms:modified xsi:type="dcterms:W3CDTF">2023-06-07T03:18:05Z</dcterms:modified>
</cp:coreProperties>
</file>